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Inter SemiBold"/>
      <p:regular r:id="rId26"/>
      <p:bold r:id="rId27"/>
    </p:embeddedFont>
    <p:embeddedFont>
      <p:font typeface="Inter"/>
      <p:regular r:id="rId28"/>
      <p:bold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Inter Medium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Inter-regular.fntdata"/><Relationship Id="rId27" Type="http://schemas.openxmlformats.org/officeDocument/2006/relationships/font" Target="fonts/Inter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InterMedium-bold.fntdata"/><Relationship Id="rId12" Type="http://schemas.openxmlformats.org/officeDocument/2006/relationships/slide" Target="slides/slide7.xml"/><Relationship Id="rId34" Type="http://schemas.openxmlformats.org/officeDocument/2006/relationships/font" Target="fonts/InterMedium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919f9cbd4_2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g2a919f9cbd4_2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Цель: показать, что использование self supervised подходов позволяет получить представления лучше для трансфера</a:t>
            </a:r>
            <a:br>
              <a:rPr lang="ru"/>
            </a:br>
            <a:br>
              <a:rPr lang="ru"/>
            </a:br>
            <a:r>
              <a:rPr lang="ru"/>
              <a:t>https://youtu.be/aU9yEwgrJ54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919f9cbd4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919f9cbd4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919f9cbd4_2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2a919f9cbd4_2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Чем она отличается от других задач?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94e8ca69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94e8ca69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919f9cbd4_2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g2a919f9cbd4_2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Чем она отличается от других задач?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919f9cbd4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919f9cbd4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473b6c890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473b6c89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919f9cbd4_2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g2a919f9cbd4_2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Чем она отличается от других задач?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473b6c890_2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26473b6c890_2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Чем она отличается от других задач?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473b6c89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473b6c89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473b6c890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473b6c890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919f9cbd4_2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2a919f9cbd4_2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919f9cbd4_2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g2a919f9cbd4_2_1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94e8ca692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a94e8ca692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94e8ca692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2a94e8ca692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94e8ca692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2a94e8ca692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Чем она отличается от других задач?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94e8ca692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g2a94e8ca692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Чем она отличается от других задач?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94e8ca692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2a94e8ca692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Чем она отличается от других задач?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94e8ca69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94e8ca69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919f9cbd4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919f9cbd4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 (2 спикера)">
  <p:cSld name="Титульный слайд 2 (2 спикера)">
    <p:bg>
      <p:bgPr>
        <a:solidFill>
          <a:srgbClr val="F7F3ED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2, 2 докладчика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46108" y="179"/>
            <a:ext cx="3316406" cy="5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1800" y="3673395"/>
            <a:ext cx="2581200" cy="11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2136" y="737375"/>
            <a:ext cx="1835998" cy="183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4400" y="2609"/>
            <a:ext cx="737736" cy="7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1800" y="2582160"/>
            <a:ext cx="372600" cy="36763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521494" y="2855718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521493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521493" y="4245936"/>
            <a:ext cx="189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3" type="body"/>
          </p:nvPr>
        </p:nvSpPr>
        <p:spPr>
          <a:xfrm>
            <a:off x="2681790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4" type="body"/>
          </p:nvPr>
        </p:nvSpPr>
        <p:spPr>
          <a:xfrm>
            <a:off x="2681790" y="4245936"/>
            <a:ext cx="1890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708" y="527709"/>
            <a:ext cx="1507571" cy="45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3451" y="527709"/>
            <a:ext cx="1503373" cy="459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3"/>
          <p:cNvGrpSpPr/>
          <p:nvPr/>
        </p:nvGrpSpPr>
        <p:grpSpPr>
          <a:xfrm>
            <a:off x="2367317" y="662712"/>
            <a:ext cx="0" cy="188989"/>
            <a:chOff x="1171009" y="1315823"/>
            <a:chExt cx="0" cy="252000"/>
          </a:xfrm>
        </p:grpSpPr>
        <p:cxnSp>
          <p:nvCxnSpPr>
            <p:cNvPr id="66" name="Google Shape;66;p13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rgbClr val="F7F3ED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2681790" y="-553076"/>
            <a:ext cx="2916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Пример слайда с содержанием презентации.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521494" y="1098345"/>
            <a:ext cx="297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Medium"/>
              <a:buNone/>
              <a:defRPr b="0" i="0" sz="36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>
            <a:off x="521494" y="1878512"/>
            <a:ext cx="1257600" cy="81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(2)">
  <p:cSld name="Highlight (2)">
    <p:bg>
      <p:bgPr>
        <a:solidFill>
          <a:srgbClr val="9488F9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5726191" y="0"/>
            <a:ext cx="1473200" cy="14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521494" y="546497"/>
            <a:ext cx="1257600" cy="81000"/>
          </a:xfrm>
          <a:prstGeom prst="rect">
            <a:avLst/>
          </a:prstGeom>
          <a:solidFill>
            <a:srgbClr val="FFCF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521494" y="939998"/>
            <a:ext cx="6093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1400" y="0"/>
            <a:ext cx="372600" cy="36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2000" y="3682294"/>
            <a:ext cx="3402000" cy="146120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bg>
      <p:bgPr>
        <a:solidFill>
          <a:srgbClr val="F2EEE9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681790" y="-553076"/>
            <a:ext cx="291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</a:t>
            </a:r>
            <a:r>
              <a:rPr b="0" i="0" lang="ru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521494" y="2294751"/>
            <a:ext cx="619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6"/>
          <p:cNvSpPr/>
          <p:nvPr/>
        </p:nvSpPr>
        <p:spPr>
          <a:xfrm>
            <a:off x="521494" y="1878512"/>
            <a:ext cx="1257600" cy="81000"/>
          </a:xfrm>
          <a:prstGeom prst="rect">
            <a:avLst/>
          </a:prstGeom>
          <a:solidFill>
            <a:srgbClr val="3ED0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521494" y="546497"/>
            <a:ext cx="1257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">
  <p:cSld name="Text 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521438" y="255572"/>
            <a:ext cx="81012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1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9991" y="4826228"/>
            <a:ext cx="675000" cy="2055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6349232" y="4881101"/>
            <a:ext cx="4506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7506" y="4824187"/>
            <a:ext cx="674999" cy="206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7"/>
          <p:cNvGrpSpPr/>
          <p:nvPr/>
        </p:nvGrpSpPr>
        <p:grpSpPr>
          <a:xfrm>
            <a:off x="7801377" y="4888635"/>
            <a:ext cx="0" cy="77567"/>
            <a:chOff x="1171009" y="1315823"/>
            <a:chExt cx="0" cy="252000"/>
          </a:xfrm>
        </p:grpSpPr>
        <p:cxnSp>
          <p:nvCxnSpPr>
            <p:cNvPr id="96" name="Google Shape;96;p17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17"/>
            <p:cNvCxnSpPr/>
            <p:nvPr/>
          </p:nvCxnSpPr>
          <p:spPr>
            <a:xfrm>
              <a:off x="1171009" y="1315823"/>
              <a:ext cx="0" cy="252000"/>
            </a:xfrm>
            <a:prstGeom prst="straightConnector1">
              <a:avLst/>
            </a:prstGeom>
            <a:noFill/>
            <a:ln cap="flat" cmpd="sng" w="12700">
              <a:solidFill>
                <a:srgbClr val="151A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59.png"/><Relationship Id="rId8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6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25.png"/><Relationship Id="rId7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50017"/>
          <a:stretch/>
        </p:blipFill>
        <p:spPr>
          <a:xfrm>
            <a:off x="0" y="3100032"/>
            <a:ext cx="9144000" cy="2043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8"/>
          <p:cNvCxnSpPr/>
          <p:nvPr/>
        </p:nvCxnSpPr>
        <p:spPr>
          <a:xfrm flipH="1" rot="10800000">
            <a:off x="6197475" y="2756750"/>
            <a:ext cx="2273700" cy="5100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</p:cxnSp>
      <p:pic>
        <p:nvPicPr>
          <p:cNvPr descr="Picture 6" id="104" name="Google Shape;104;p18"/>
          <p:cNvPicPr preferRelativeResize="0"/>
          <p:nvPr/>
        </p:nvPicPr>
        <p:blipFill rotWithShape="1">
          <a:blip r:embed="rId4">
            <a:alphaModFix/>
          </a:blip>
          <a:srcRect b="40051" l="0" r="0" t="0"/>
          <a:stretch/>
        </p:blipFill>
        <p:spPr>
          <a:xfrm rot="-5400000">
            <a:off x="7628050" y="1494700"/>
            <a:ext cx="1633875" cy="3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00" y="373325"/>
            <a:ext cx="4896239" cy="85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8"/>
          <p:cNvCxnSpPr/>
          <p:nvPr/>
        </p:nvCxnSpPr>
        <p:spPr>
          <a:xfrm flipH="1">
            <a:off x="8444388" y="2558796"/>
            <a:ext cx="1200" cy="271200"/>
          </a:xfrm>
          <a:prstGeom prst="straightConnector1">
            <a:avLst/>
          </a:prstGeom>
          <a:noFill/>
          <a:ln cap="flat" cmpd="sng" w="57150">
            <a:solidFill>
              <a:srgbClr val="FFFFFF"/>
            </a:solidFill>
            <a:prstDash val="dash"/>
            <a:miter lim="8000"/>
            <a:headEnd len="sm" w="sm" type="none"/>
            <a:tailEnd len="sm" w="sm" type="none"/>
          </a:ln>
        </p:spPr>
      </p:cxnSp>
      <p:sp>
        <p:nvSpPr>
          <p:cNvPr id="107" name="Google Shape;107;p18"/>
          <p:cNvSpPr txBox="1"/>
          <p:nvPr>
            <p:ph type="ctrTitle"/>
          </p:nvPr>
        </p:nvSpPr>
        <p:spPr>
          <a:xfrm>
            <a:off x="589125" y="758425"/>
            <a:ext cx="52170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Stochastic Optimization with Heavy-Tailed Noise via Accelerated Gradient Clipping</a:t>
            </a:r>
            <a:endParaRPr b="1" sz="3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615775" y="1846887"/>
            <a:ext cx="45999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ru" sz="1700">
                <a:solidFill>
                  <a:srgbClr val="F2EEE9"/>
                </a:solidFill>
                <a:latin typeface="Montserrat"/>
                <a:ea typeface="Montserrat"/>
                <a:cs typeface="Montserrat"/>
                <a:sym typeface="Montserrat"/>
              </a:rPr>
              <a:t>Boris Mikheev</a:t>
            </a:r>
            <a:endParaRPr sz="1700">
              <a:solidFill>
                <a:srgbClr val="F2EE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ru" sz="1700">
                <a:solidFill>
                  <a:srgbClr val="F2EEE9"/>
                </a:solidFill>
                <a:latin typeface="Montserrat"/>
                <a:ea typeface="Montserrat"/>
                <a:cs typeface="Montserrat"/>
                <a:sym typeface="Montserrat"/>
              </a:rPr>
              <a:t>Petr Sychev</a:t>
            </a:r>
            <a:endParaRPr sz="1700">
              <a:solidFill>
                <a:srgbClr val="F2EE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449950" y="-3"/>
            <a:ext cx="54609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b="1" lang="ru" sz="3300">
                <a:solidFill>
                  <a:srgbClr val="F2EEE9"/>
                </a:solidFill>
                <a:latin typeface="Inter"/>
                <a:ea typeface="Inter"/>
                <a:cs typeface="Inter"/>
                <a:sym typeface="Inter"/>
              </a:rPr>
              <a:t>SGD with Clipping</a:t>
            </a:r>
            <a:endParaRPr b="1" i="0" sz="3300" u="none" cap="none" strike="noStrike">
              <a:solidFill>
                <a:srgbClr val="F2EEE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25" y="1501772"/>
            <a:ext cx="73056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/>
        </p:nvSpPr>
        <p:spPr>
          <a:xfrm>
            <a:off x="471575" y="797322"/>
            <a:ext cx="54609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b="1" lang="ru" sz="3300">
                <a:solidFill>
                  <a:srgbClr val="F2EEE9"/>
                </a:solidFill>
                <a:latin typeface="Inter"/>
                <a:ea typeface="Inter"/>
                <a:cs typeface="Inter"/>
                <a:sym typeface="Inter"/>
              </a:rPr>
              <a:t>Clipping SSTM</a:t>
            </a:r>
            <a:endParaRPr b="1" i="0" sz="3300" u="none" cap="none" strike="noStrike">
              <a:solidFill>
                <a:srgbClr val="F2EEE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9522"/>
            <a:ext cx="723900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207305" cy="492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5">
            <a:alphaModFix/>
          </a:blip>
          <a:srcRect b="3901" l="0" r="0" t="0"/>
          <a:stretch/>
        </p:blipFill>
        <p:spPr>
          <a:xfrm>
            <a:off x="152400" y="4648499"/>
            <a:ext cx="41148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21494" y="939998"/>
            <a:ext cx="6093900" cy="32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2338713"/>
            <a:ext cx="45339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362950" y="1259000"/>
            <a:ext cx="48510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Stochastic Similar Triangles Method SSTM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399925" y="0"/>
            <a:ext cx="2474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dk2"/>
                </a:solidFill>
              </a:rPr>
              <a:t>Main Result</a:t>
            </a:r>
            <a:endParaRPr b="1" sz="2700">
              <a:solidFill>
                <a:schemeClr val="dk2"/>
              </a:solidFill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00" y="3983348"/>
            <a:ext cx="3780438" cy="63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775" y="2839425"/>
            <a:ext cx="38862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4394" y="3593225"/>
            <a:ext cx="11144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/>
        </p:nvSpPr>
        <p:spPr>
          <a:xfrm>
            <a:off x="501520" y="1274519"/>
            <a:ext cx="34233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b="1" lang="ru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Discussion</a:t>
            </a:r>
            <a:endParaRPr b="1" sz="3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2092369"/>
            <a:ext cx="79914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525869" y="768001"/>
            <a:ext cx="6196800" cy="55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/>
              <a:t>Implementation and </a:t>
            </a:r>
            <a:endParaRPr b="1"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/>
              <a:t>Experiments</a:t>
            </a:r>
            <a:endParaRPr b="1" sz="3300"/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525875" y="2247575"/>
            <a:ext cx="5689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Implementation of Clipped SSTM and Clipped SGD with PyTorch package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Original paper results reproduction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Experiments on new models and domains: CNNs on images(CIFAR10)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414325" y="223050"/>
            <a:ext cx="76404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/>
              <a:t>Source paper results reproduction</a:t>
            </a:r>
            <a:endParaRPr b="1" sz="320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5" y="750650"/>
            <a:ext cx="2875376" cy="17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425" y="781900"/>
            <a:ext cx="2562200" cy="17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250" y="750650"/>
            <a:ext cx="2552425" cy="17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414325" y="2812850"/>
            <a:ext cx="6729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The original paper experiments and results were reproduced using materials related to the paper’s authors and self-implemented techniques. Obtained results were </a:t>
            </a:r>
            <a:r>
              <a:rPr lang="ru" sz="1800">
                <a:solidFill>
                  <a:schemeClr val="dk2"/>
                </a:solidFill>
              </a:rPr>
              <a:t>close</a:t>
            </a:r>
            <a:r>
              <a:rPr lang="ru" sz="1800">
                <a:solidFill>
                  <a:schemeClr val="dk2"/>
                </a:solidFill>
              </a:rPr>
              <a:t> and consistent with the results provided in original publication (for example, like on the pictures above).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/>
        </p:nvSpPr>
        <p:spPr>
          <a:xfrm>
            <a:off x="513500" y="294675"/>
            <a:ext cx="3423300" cy="17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Experiments with CNNs</a:t>
            </a:r>
            <a:endParaRPr b="1" sz="3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t/>
            </a:r>
            <a:endParaRPr b="1" sz="3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59209" y="4829512"/>
            <a:ext cx="36936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531500" y="1887650"/>
            <a:ext cx="3387300" cy="1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Considered </a:t>
            </a: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architectures</a:t>
            </a: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LeNet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AlexNet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VGG of various sizes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ResNet of various sizes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MobileNet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Considered optimizers: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SGD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Adam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Clipped SSTM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Clipped SGD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200" y="152400"/>
            <a:ext cx="2072275" cy="11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175" y="152400"/>
            <a:ext cx="2161575" cy="10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925" y="1381800"/>
            <a:ext cx="2072275" cy="11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4175" y="1381800"/>
            <a:ext cx="2161575" cy="11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4925" y="2810550"/>
            <a:ext cx="2161575" cy="18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4175" y="2873075"/>
            <a:ext cx="2161575" cy="1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/>
        </p:nvSpPr>
        <p:spPr>
          <a:xfrm>
            <a:off x="513500" y="294675"/>
            <a:ext cx="81663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Experiments with CNNs</a:t>
            </a:r>
            <a:endParaRPr b="1" sz="3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t/>
            </a:r>
            <a:endParaRPr b="1" sz="3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59209" y="4829512"/>
            <a:ext cx="36936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 flipH="1">
            <a:off x="513500" y="2137675"/>
            <a:ext cx="18000" cy="1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00" y="820800"/>
            <a:ext cx="1897525" cy="15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0900" y="831850"/>
            <a:ext cx="1897524" cy="153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300" y="831850"/>
            <a:ext cx="2083949" cy="15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6850" y="867225"/>
            <a:ext cx="2083949" cy="15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500" y="2571750"/>
            <a:ext cx="3866925" cy="21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1550" y="2571750"/>
            <a:ext cx="4089251" cy="21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521500" y="892975"/>
            <a:ext cx="7032900" cy="17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/>
              <a:t>Experiments with CNNs</a:t>
            </a:r>
            <a:endParaRPr b="1"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t/>
            </a:r>
            <a:endParaRPr b="1"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25" y="1070075"/>
            <a:ext cx="1955001" cy="16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000" y="1070075"/>
            <a:ext cx="1954999" cy="16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375" y="1105800"/>
            <a:ext cx="2081400" cy="16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2150" y="1105800"/>
            <a:ext cx="2026476" cy="16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500" y="2906600"/>
            <a:ext cx="3580802" cy="20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2875350"/>
            <a:ext cx="4054076" cy="20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485808" y="1098325"/>
            <a:ext cx="6854400" cy="55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Inter"/>
                <a:ea typeface="Inter"/>
                <a:cs typeface="Inter"/>
                <a:sym typeface="Inter"/>
              </a:rPr>
              <a:t>Key results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535775" y="2063850"/>
            <a:ext cx="8090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ru" sz="1800">
                <a:solidFill>
                  <a:schemeClr val="dk2"/>
                </a:solidFill>
              </a:rPr>
              <a:t>Clipped SSTM and Clipped SGD are also applicable and beneficial in domain of convolutional neural networks and images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ru" sz="1800">
                <a:solidFill>
                  <a:schemeClr val="dk2"/>
                </a:solidFill>
              </a:rPr>
              <a:t>Clipping technique allows to get more stable gradients in case of absence of light-tails assumption on the noise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ru" sz="1800">
                <a:solidFill>
                  <a:schemeClr val="dk2"/>
                </a:solidFill>
              </a:rPr>
              <a:t>Thus, it improves convergence during the optimization in terms of loss values, norms of gradients, final prediction accuracy, etc.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90475" y="974225"/>
            <a:ext cx="27867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latin typeface="Inter"/>
                <a:ea typeface="Inter"/>
                <a:cs typeface="Inter"/>
                <a:sym typeface="Inter"/>
              </a:rPr>
              <a:t>Structure</a:t>
            </a:r>
            <a:endParaRPr b="1"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152650" y="569100"/>
            <a:ext cx="52635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Problem Statement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Semi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Motivational Example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Assumptions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SGD with Clipping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Clipping SSTM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Main result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Discussion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Implementation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Reproduction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Experiments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Key results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D0B9"/>
              </a:buClr>
              <a:buSzPts val="1800"/>
              <a:buFont typeface="Inter ExtraBold"/>
              <a:buAutoNum type="arabicPeriod"/>
            </a:pPr>
            <a:r>
              <a:rPr lang="ru" sz="18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Team Members</a:t>
            </a:r>
            <a:endParaRPr sz="18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051" y="4341673"/>
            <a:ext cx="4576072" cy="8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6349232" y="4881101"/>
            <a:ext cx="450600" cy="92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539300" y="5193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rgbClr val="F2EEE9"/>
                </a:solidFill>
                <a:latin typeface="Inter"/>
                <a:ea typeface="Inter"/>
                <a:cs typeface="Inter"/>
                <a:sym typeface="Inter"/>
              </a:rPr>
              <a:t>Team Members</a:t>
            </a:r>
            <a:endParaRPr b="1" sz="3300">
              <a:solidFill>
                <a:srgbClr val="F2EEE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663850" y="2022147"/>
            <a:ext cx="54609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ru" sz="3200">
                <a:solidFill>
                  <a:srgbClr val="F2EEE9"/>
                </a:solidFill>
                <a:latin typeface="Montserrat"/>
                <a:ea typeface="Montserrat"/>
                <a:cs typeface="Montserrat"/>
                <a:sym typeface="Montserrat"/>
              </a:rPr>
              <a:t>Sychev Petr</a:t>
            </a:r>
            <a:endParaRPr sz="3200">
              <a:solidFill>
                <a:srgbClr val="F2EEE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rPr lang="ru" sz="3200">
                <a:solidFill>
                  <a:srgbClr val="F2EEE9"/>
                </a:solidFill>
                <a:latin typeface="Montserrat"/>
                <a:ea typeface="Montserrat"/>
                <a:cs typeface="Montserrat"/>
                <a:sym typeface="Montserrat"/>
              </a:rPr>
              <a:t>Boris Mikheev</a:t>
            </a:r>
            <a:endParaRPr sz="3200">
              <a:solidFill>
                <a:srgbClr val="F2EE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710300" y="3318525"/>
            <a:ext cx="81498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ru" sz="2400">
                <a:solidFill>
                  <a:srgbClr val="F2EEE9"/>
                </a:solidFill>
                <a:latin typeface="Montserrat"/>
                <a:ea typeface="Montserrat"/>
                <a:cs typeface="Montserrat"/>
                <a:sym typeface="Montserrat"/>
              </a:rPr>
              <a:t>Our GitHub: </a:t>
            </a:r>
            <a:r>
              <a:rPr lang="ru" sz="1700">
                <a:solidFill>
                  <a:srgbClr val="F2EEE9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https://github.com/ezzbreezn/OptInML-Stochastic-Optimization-with-Heavy-Tailed-Noise-via-Accelerated-Gradient-Clipping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90475" y="974225"/>
            <a:ext cx="48135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latin typeface="Inter"/>
                <a:ea typeface="Inter"/>
                <a:cs typeface="Inter"/>
                <a:sym typeface="Inter"/>
              </a:rPr>
              <a:t>Problem Statement</a:t>
            </a:r>
            <a:endParaRPr b="1"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5979100" y="2749075"/>
            <a:ext cx="2057400" cy="85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Simplest solution - SGD</a:t>
            </a:r>
            <a:endParaRPr b="1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00" y="3734975"/>
            <a:ext cx="78486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50" y="2749075"/>
            <a:ext cx="34385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950" y="3134450"/>
            <a:ext cx="343852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46125" y="578275"/>
            <a:ext cx="559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latin typeface="Inter"/>
                <a:ea typeface="Inter"/>
                <a:cs typeface="Inter"/>
                <a:sym typeface="Inter"/>
              </a:rPr>
              <a:t>Motivational</a:t>
            </a:r>
            <a:endParaRPr b="1" sz="33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latin typeface="Inter"/>
                <a:ea typeface="Inter"/>
                <a:cs typeface="Inter"/>
                <a:sym typeface="Inter"/>
              </a:rPr>
              <a:t>Example</a:t>
            </a:r>
            <a:endParaRPr b="1" sz="3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979100" y="2749075"/>
            <a:ext cx="2057400" cy="85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Simplest solution - SGD</a:t>
            </a:r>
            <a:endParaRPr b="1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00" y="3734975"/>
            <a:ext cx="78486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50" y="2749075"/>
            <a:ext cx="34385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950" y="3134450"/>
            <a:ext cx="343852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521495" y="605344"/>
            <a:ext cx="34233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Motivational</a:t>
            </a:r>
            <a:endParaRPr b="1" sz="3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</a:t>
            </a:r>
            <a:endParaRPr b="1" sz="3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275300" y="1011700"/>
            <a:ext cx="402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Stochastic gradient descent (SGD)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71825" y="2571750"/>
            <a:ext cx="61278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Definition 1.1</a:t>
            </a:r>
            <a:r>
              <a:rPr lang="ru" sz="1800">
                <a:solidFill>
                  <a:schemeClr val="dk2"/>
                </a:solidFill>
              </a:rPr>
              <a:t> (light-tailed random vector). We say that random vector η has a light-tailed distribution, i.e. satisfies “light-tails” assumption, if there exist         and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                                                     for all b &gt; 0                                                                                                         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288" y="1618169"/>
            <a:ext cx="44100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200" y="3247250"/>
            <a:ext cx="4191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50" y="3475850"/>
            <a:ext cx="20669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6400" y="3475850"/>
            <a:ext cx="12763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6700" y="3921163"/>
            <a:ext cx="50482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71825" y="3965513"/>
            <a:ext cx="402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Stochastic optimization problem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556970" y="250619"/>
            <a:ext cx="34233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Motivational</a:t>
            </a:r>
            <a:endParaRPr b="1" sz="3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</a:t>
            </a:r>
            <a:endParaRPr b="1" sz="3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5" y="4212594"/>
            <a:ext cx="51911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925" y="2589719"/>
            <a:ext cx="3495675" cy="195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5">
            <a:alphaModFix/>
          </a:blip>
          <a:srcRect b="-21363" l="0" r="0" t="5823"/>
          <a:stretch/>
        </p:blipFill>
        <p:spPr>
          <a:xfrm>
            <a:off x="54825" y="3358400"/>
            <a:ext cx="4572000" cy="7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54825" y="2714475"/>
            <a:ext cx="3689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2"/>
                </a:solidFill>
              </a:rPr>
              <a:t>Convergence in Expectation</a:t>
            </a:r>
            <a:endParaRPr b="1" sz="1900">
              <a:solidFill>
                <a:schemeClr val="dk2"/>
              </a:solidFill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0520" y="578075"/>
            <a:ext cx="47910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2350" y="2248063"/>
            <a:ext cx="10953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114650" y="2129775"/>
            <a:ext cx="8610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By state-of-the-art Theory after k iterations of SGD with step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556970" y="250619"/>
            <a:ext cx="34233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6525" lIns="56525" spcFirstLastPara="1" rIns="56525" wrap="square" tIns="565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Motivational</a:t>
            </a:r>
            <a:endParaRPr b="1" sz="3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" sz="3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</a:t>
            </a:r>
            <a:endParaRPr b="1" sz="3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4275300" y="1011700"/>
            <a:ext cx="402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2"/>
                </a:solidFill>
              </a:rPr>
              <a:t>Stochastic gradient descent (SGD)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288" y="1618169"/>
            <a:ext cx="44100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89719"/>
            <a:ext cx="8773626" cy="200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59050"/>
            <a:ext cx="2473706" cy="30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521494" y="1098345"/>
            <a:ext cx="2970600" cy="55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Key Idea</a:t>
            </a:r>
            <a:endParaRPr sz="3300"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50" y="1800220"/>
            <a:ext cx="43910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50" y="2571745"/>
            <a:ext cx="57531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00" y="4233995"/>
            <a:ext cx="62293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521500" y="3517100"/>
            <a:ext cx="7700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2"/>
                </a:solidFill>
              </a:rPr>
              <a:t>We assume that clipping with clipping lvl lambda is equal to</a:t>
            </a:r>
            <a:endParaRPr b="1"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ctrTitle"/>
          </p:nvPr>
        </p:nvSpPr>
        <p:spPr>
          <a:xfrm>
            <a:off x="-114425" y="436400"/>
            <a:ext cx="8520600" cy="7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/>
              <a:t>Assumptions</a:t>
            </a:r>
            <a:endParaRPr b="1" sz="3300"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50" y="1924050"/>
            <a:ext cx="34956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525" y="1871663"/>
            <a:ext cx="295275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408800" y="1438475"/>
            <a:ext cx="28113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Light-Tails assumptions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5118525" y="1438475"/>
            <a:ext cx="28113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Heavy</a:t>
            </a:r>
            <a:r>
              <a:rPr lang="ru" sz="1800">
                <a:solidFill>
                  <a:schemeClr val="dk2"/>
                </a:solidFill>
              </a:rPr>
              <a:t>-Tails assumptions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5">
            <a:alphaModFix/>
          </a:blip>
          <a:srcRect b="0" l="0" r="0" t="6542"/>
          <a:stretch/>
        </p:blipFill>
        <p:spPr>
          <a:xfrm>
            <a:off x="3584375" y="1580350"/>
            <a:ext cx="1343025" cy="8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750" y="3340000"/>
            <a:ext cx="36004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563938" y="2841275"/>
            <a:ext cx="28113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Parameters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